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ink/ink1.xml" ContentType="application/inkml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89" r:id="rId2"/>
    <p:sldId id="270" r:id="rId3"/>
    <p:sldId id="315" r:id="rId4"/>
    <p:sldId id="318" r:id="rId5"/>
    <p:sldId id="312" r:id="rId6"/>
    <p:sldId id="321" r:id="rId7"/>
    <p:sldId id="286" r:id="rId8"/>
    <p:sldId id="285" r:id="rId9"/>
    <p:sldId id="288" r:id="rId10"/>
    <p:sldId id="3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0"/>
    <p:restoredTop sz="94694"/>
  </p:normalViewPr>
  <p:slideViewPr>
    <p:cSldViewPr snapToGrid="0" snapToObjects="1">
      <p:cViewPr varScale="1">
        <p:scale>
          <a:sx n="116" d="100"/>
          <a:sy n="116" d="100"/>
        </p:scale>
        <p:origin x="14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Affect of Criteria Based Dispatch Program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788466659058899"/>
          <c:y val="0.12852253720579701"/>
          <c:w val="0.63250180683936297"/>
          <c:h val="0.710453887976525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t-CPR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0.23</c:v>
                </c:pt>
                <c:pt idx="1">
                  <c:v>0.28999999999999998</c:v>
                </c:pt>
                <c:pt idx="2">
                  <c:v>0.23</c:v>
                </c:pt>
                <c:pt idx="3">
                  <c:v>0.19</c:v>
                </c:pt>
                <c:pt idx="4">
                  <c:v>0.74</c:v>
                </c:pt>
                <c:pt idx="5">
                  <c:v>0.63</c:v>
                </c:pt>
                <c:pt idx="6">
                  <c:v>0.59</c:v>
                </c:pt>
                <c:pt idx="7">
                  <c:v>0.68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CFA-5247-9C5A-8D3661F44CE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Bys-CPR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Sheet1!$C$2:$C$9</c:f>
              <c:numCache>
                <c:formatCode>0%</c:formatCode>
                <c:ptCount val="8"/>
                <c:pt idx="0">
                  <c:v>0.39</c:v>
                </c:pt>
                <c:pt idx="1">
                  <c:v>0.48</c:v>
                </c:pt>
                <c:pt idx="2">
                  <c:v>0.38</c:v>
                </c:pt>
                <c:pt idx="3">
                  <c:v>0.53</c:v>
                </c:pt>
                <c:pt idx="4">
                  <c:v>0.64</c:v>
                </c:pt>
                <c:pt idx="5">
                  <c:v>0.56999999999999995</c:v>
                </c:pt>
                <c:pt idx="6">
                  <c:v>0.64</c:v>
                </c:pt>
                <c:pt idx="7">
                  <c:v>0.6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CFA-5247-9C5A-8D3661F44C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National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Sheet1!$D$2:$D$9</c:f>
              <c:numCache>
                <c:formatCode>0%</c:formatCode>
                <c:ptCount val="8"/>
                <c:pt idx="0">
                  <c:v>0.38</c:v>
                </c:pt>
                <c:pt idx="1">
                  <c:v>0.39</c:v>
                </c:pt>
                <c:pt idx="2" formatCode="0.00%">
                  <c:v>0.39500000000000002</c:v>
                </c:pt>
                <c:pt idx="3" formatCode="0.00%">
                  <c:v>0.40400000000000003</c:v>
                </c:pt>
                <c:pt idx="4" formatCode="0.00%">
                  <c:v>0.40600000000000003</c:v>
                </c:pt>
                <c:pt idx="5" formatCode="0.00%">
                  <c:v>0.40699999999999997</c:v>
                </c:pt>
                <c:pt idx="6" formatCode="0.00%">
                  <c:v>0.39400000000000002</c:v>
                </c:pt>
                <c:pt idx="7">
                  <c:v>0.4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CFA-5247-9C5A-8D3661F44C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3076976"/>
        <c:axId val="433077760"/>
      </c:lineChart>
      <c:catAx>
        <c:axId val="43307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77760"/>
        <c:crosses val="autoZero"/>
        <c:auto val="1"/>
        <c:lblAlgn val="ctr"/>
        <c:lblOffset val="100"/>
        <c:noMultiLvlLbl val="0"/>
      </c:catAx>
      <c:valAx>
        <c:axId val="4330777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769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Recognize CA</c:v>
                </c:pt>
                <c:pt idx="1">
                  <c:v>Begin compressions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</c:v>
                </c:pt>
                <c:pt idx="1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1F-6F47-84ED-930C3E1F3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Recognize CA</c:v>
                </c:pt>
                <c:pt idx="1">
                  <c:v>Begin compressions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97</c:v>
                </c:pt>
                <c:pt idx="1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1F-6F47-84ED-930C3E1F3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080112"/>
        <c:axId val="433081680"/>
      </c:barChart>
      <c:catAx>
        <c:axId val="43308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81680"/>
        <c:crosses val="autoZero"/>
        <c:auto val="1"/>
        <c:lblAlgn val="ctr"/>
        <c:lblOffset val="100"/>
        <c:noMultiLvlLbl val="0"/>
      </c:catAx>
      <c:valAx>
        <c:axId val="4330816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8011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58397634339003E-2"/>
          <c:y val="1.8806128079029E-2"/>
          <c:w val="0.92474160236566105"/>
          <c:h val="0.803334303766462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Time to Address*</c:v>
                </c:pt>
                <c:pt idx="1">
                  <c:v>Time to Dispatch**</c:v>
                </c:pt>
                <c:pt idx="2">
                  <c:v>Time to Decision for CPR**</c:v>
                </c:pt>
                <c:pt idx="3">
                  <c:v>Time to Compressions**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31</c:v>
                </c:pt>
                <c:pt idx="2">
                  <c:v>41</c:v>
                </c:pt>
                <c:pt idx="3">
                  <c:v>140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D1-D54D-9146-8C57EFDA02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Time to Address*</c:v>
                </c:pt>
                <c:pt idx="1">
                  <c:v>Time to Dispatch**</c:v>
                </c:pt>
                <c:pt idx="2">
                  <c:v>Time to Decision for CPR**</c:v>
                </c:pt>
                <c:pt idx="3">
                  <c:v>Time to Compressions**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18</c:v>
                </c:pt>
                <c:pt idx="1">
                  <c:v>27</c:v>
                </c:pt>
                <c:pt idx="2">
                  <c:v>35</c:v>
                </c:pt>
                <c:pt idx="3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D1-D54D-9146-8C57EFDA0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080896"/>
        <c:axId val="433082072"/>
      </c:barChart>
      <c:catAx>
        <c:axId val="43308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82072"/>
        <c:crosses val="autoZero"/>
        <c:auto val="1"/>
        <c:lblAlgn val="ctr"/>
        <c:lblOffset val="100"/>
        <c:noMultiLvlLbl val="0"/>
      </c:catAx>
      <c:valAx>
        <c:axId val="433082072"/>
        <c:scaling>
          <c:orientation val="minMax"/>
          <c:max val="16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8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804954068241"/>
          <c:y val="5.5625000000000001E-2"/>
          <c:w val="0.84686171259842502"/>
          <c:h val="0.800374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trendline>
            <c:spPr>
              <a:ln w="25400">
                <a:solidFill>
                  <a:srgbClr val="C00000"/>
                </a:solidFill>
                <a:tailEnd type="stealth" w="lg" len="lg"/>
              </a:ln>
            </c:spPr>
            <c:trendlineType val="linear"/>
            <c:dispRSqr val="0"/>
            <c:dispEq val="0"/>
          </c:trendline>
          <c:cat>
            <c:strRef>
              <c:f>Sheet1!$A$2:$A$8</c:f>
              <c:strCache>
                <c:ptCount val="7"/>
                <c:pt idx="0">
                  <c:v>2010</c:v>
                </c:pt>
                <c:pt idx="1">
                  <c:v>2011-13</c:v>
                </c:pt>
                <c:pt idx="2">
                  <c:v>2012-14</c:v>
                </c:pt>
                <c:pt idx="3">
                  <c:v>2013-15</c:v>
                </c:pt>
                <c:pt idx="4">
                  <c:v>2014-16</c:v>
                </c:pt>
                <c:pt idx="5">
                  <c:v>2015-17</c:v>
                </c:pt>
                <c:pt idx="6">
                  <c:v>2016-18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</c:v>
                </c:pt>
                <c:pt idx="1">
                  <c:v>0.45</c:v>
                </c:pt>
                <c:pt idx="2">
                  <c:v>0.38</c:v>
                </c:pt>
                <c:pt idx="3">
                  <c:v>0.42</c:v>
                </c:pt>
                <c:pt idx="4">
                  <c:v>0.47</c:v>
                </c:pt>
                <c:pt idx="5">
                  <c:v>0.61</c:v>
                </c:pt>
                <c:pt idx="6">
                  <c:v>0.53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96-7646-8DC0-EC0155602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5500568"/>
        <c:axId val="435502136"/>
      </c:barChart>
      <c:catAx>
        <c:axId val="435500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en-US"/>
          </a:p>
        </c:txPr>
        <c:crossAx val="435502136"/>
        <c:crosses val="autoZero"/>
        <c:auto val="1"/>
        <c:lblAlgn val="ctr"/>
        <c:lblOffset val="100"/>
        <c:noMultiLvlLbl val="0"/>
      </c:catAx>
      <c:valAx>
        <c:axId val="435502136"/>
        <c:scaling>
          <c:orientation val="minMax"/>
          <c:max val="0.7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35500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Survival for Witnessed</a:t>
            </a:r>
            <a:r>
              <a:rPr lang="en-US" baseline="0" dirty="0"/>
              <a:t> Arrest with Shockable Rhythm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Survival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2011-14</c:v>
                </c:pt>
                <c:pt idx="1">
                  <c:v>2015-18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0.39</c:v>
                </c:pt>
                <c:pt idx="1">
                  <c:v>0.56999999999999995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5C-FB40-B537-8EB2B3C7F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5499000"/>
        <c:axId val="435502528"/>
      </c:barChart>
      <c:catAx>
        <c:axId val="435499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502528"/>
        <c:crosses val="autoZero"/>
        <c:auto val="1"/>
        <c:lblAlgn val="ctr"/>
        <c:lblOffset val="100"/>
        <c:noMultiLvlLbl val="0"/>
      </c:catAx>
      <c:valAx>
        <c:axId val="43550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5499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1D8E7-FE14-46B3-9CE4-A3AB9658EC90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A370709-9280-463E-B33D-A3A62FF1D082}">
      <dgm:prSet/>
      <dgm:spPr/>
      <dgm:t>
        <a:bodyPr/>
        <a:lstStyle/>
        <a:p>
          <a:r>
            <a:rPr lang="en-US" dirty="0"/>
            <a:t>Broad categories of cardiac arrest</a:t>
          </a:r>
        </a:p>
      </dgm:t>
    </dgm:pt>
    <dgm:pt modelId="{E3E6F152-5BD2-47C9-9946-278BCD89DAAC}" type="parTrans" cxnId="{878E9DA4-CC9C-40E2-A1FF-25E781E1B52C}">
      <dgm:prSet/>
      <dgm:spPr/>
      <dgm:t>
        <a:bodyPr/>
        <a:lstStyle/>
        <a:p>
          <a:endParaRPr lang="en-US"/>
        </a:p>
      </dgm:t>
    </dgm:pt>
    <dgm:pt modelId="{CB1FA366-5210-4E81-93EC-FD6BD5FD261F}" type="sibTrans" cxnId="{878E9DA4-CC9C-40E2-A1FF-25E781E1B52C}">
      <dgm:prSet/>
      <dgm:spPr/>
      <dgm:t>
        <a:bodyPr/>
        <a:lstStyle/>
        <a:p>
          <a:endParaRPr lang="en-US"/>
        </a:p>
      </dgm:t>
    </dgm:pt>
    <dgm:pt modelId="{1D37091F-C311-4A9C-8AD9-0A36F29BCCBC}">
      <dgm:prSet/>
      <dgm:spPr/>
      <dgm:t>
        <a:bodyPr/>
        <a:lstStyle/>
        <a:p>
          <a:r>
            <a:rPr lang="en-US"/>
            <a:t>Ventricular fibrillation or pulseless ventricular tachycardia (VF)</a:t>
          </a:r>
        </a:p>
      </dgm:t>
    </dgm:pt>
    <dgm:pt modelId="{54E94269-E165-4CDC-89D3-DB37C86D33DC}" type="parTrans" cxnId="{E57307BA-D283-4B6C-AAC0-C2C36F851606}">
      <dgm:prSet/>
      <dgm:spPr/>
      <dgm:t>
        <a:bodyPr/>
        <a:lstStyle/>
        <a:p>
          <a:endParaRPr lang="en-US"/>
        </a:p>
      </dgm:t>
    </dgm:pt>
    <dgm:pt modelId="{66B5F41B-4A52-4EEF-A7A5-69DD0BF72A84}" type="sibTrans" cxnId="{E57307BA-D283-4B6C-AAC0-C2C36F851606}">
      <dgm:prSet/>
      <dgm:spPr/>
      <dgm:t>
        <a:bodyPr/>
        <a:lstStyle/>
        <a:p>
          <a:endParaRPr lang="en-US"/>
        </a:p>
      </dgm:t>
    </dgm:pt>
    <dgm:pt modelId="{AEC2E97C-70F5-4C21-B176-B587424E4259}">
      <dgm:prSet/>
      <dgm:spPr/>
      <dgm:t>
        <a:bodyPr/>
        <a:lstStyle/>
        <a:p>
          <a:r>
            <a:rPr lang="en-US"/>
            <a:t>Pulseless electrical activity (PEA)</a:t>
          </a:r>
        </a:p>
      </dgm:t>
    </dgm:pt>
    <dgm:pt modelId="{DA110EAE-D11D-441F-84CF-81C665A814EA}" type="parTrans" cxnId="{140E4015-C093-42A3-B0E2-5EFD1B86B7A7}">
      <dgm:prSet/>
      <dgm:spPr/>
      <dgm:t>
        <a:bodyPr/>
        <a:lstStyle/>
        <a:p>
          <a:endParaRPr lang="en-US"/>
        </a:p>
      </dgm:t>
    </dgm:pt>
    <dgm:pt modelId="{CD75233A-0B5A-4309-A4D0-7187157DB64F}" type="sibTrans" cxnId="{140E4015-C093-42A3-B0E2-5EFD1B86B7A7}">
      <dgm:prSet/>
      <dgm:spPr/>
      <dgm:t>
        <a:bodyPr/>
        <a:lstStyle/>
        <a:p>
          <a:endParaRPr lang="en-US"/>
        </a:p>
      </dgm:t>
    </dgm:pt>
    <dgm:pt modelId="{129D620A-E5FF-4134-8726-3DFB7756E318}">
      <dgm:prSet/>
      <dgm:spPr/>
      <dgm:t>
        <a:bodyPr/>
        <a:lstStyle/>
        <a:p>
          <a:r>
            <a:rPr lang="en-US"/>
            <a:t>Asystole (flat line)</a:t>
          </a:r>
        </a:p>
      </dgm:t>
    </dgm:pt>
    <dgm:pt modelId="{5175517F-BE04-4082-B0A6-4B00211D5902}" type="parTrans" cxnId="{9BD8E418-365C-4D1E-80E3-1E8E314E27EB}">
      <dgm:prSet/>
      <dgm:spPr/>
      <dgm:t>
        <a:bodyPr/>
        <a:lstStyle/>
        <a:p>
          <a:endParaRPr lang="en-US"/>
        </a:p>
      </dgm:t>
    </dgm:pt>
    <dgm:pt modelId="{48C3E3BA-B90C-4F3D-9A86-50A24DBF14B4}" type="sibTrans" cxnId="{9BD8E418-365C-4D1E-80E3-1E8E314E27EB}">
      <dgm:prSet/>
      <dgm:spPr/>
      <dgm:t>
        <a:bodyPr/>
        <a:lstStyle/>
        <a:p>
          <a:endParaRPr lang="en-US"/>
        </a:p>
      </dgm:t>
    </dgm:pt>
    <dgm:pt modelId="{1BB4584C-46C4-497E-BD55-00F32CB90F50}">
      <dgm:prSet/>
      <dgm:spPr/>
      <dgm:t>
        <a:bodyPr/>
        <a:lstStyle/>
        <a:p>
          <a:r>
            <a:rPr lang="en-US" dirty="0"/>
            <a:t>Was it witnessed?</a:t>
          </a:r>
        </a:p>
      </dgm:t>
    </dgm:pt>
    <dgm:pt modelId="{4BCE078C-42A3-4C01-B9D5-962BEB4D06D7}" type="parTrans" cxnId="{42550E66-021E-4DF3-B4D4-27EB2FCC4860}">
      <dgm:prSet/>
      <dgm:spPr/>
      <dgm:t>
        <a:bodyPr/>
        <a:lstStyle/>
        <a:p>
          <a:endParaRPr lang="en-US"/>
        </a:p>
      </dgm:t>
    </dgm:pt>
    <dgm:pt modelId="{6110B57A-C46A-4E29-90F8-A8ECA0F9DB23}" type="sibTrans" cxnId="{42550E66-021E-4DF3-B4D4-27EB2FCC4860}">
      <dgm:prSet/>
      <dgm:spPr/>
      <dgm:t>
        <a:bodyPr/>
        <a:lstStyle/>
        <a:p>
          <a:endParaRPr lang="en-US"/>
        </a:p>
      </dgm:t>
    </dgm:pt>
    <dgm:pt modelId="{70A864A7-34BD-41ED-ADE8-FF96435AA314}">
      <dgm:prSet/>
      <dgm:spPr/>
      <dgm:t>
        <a:bodyPr/>
        <a:lstStyle/>
        <a:p>
          <a:r>
            <a:rPr lang="en-US" dirty="0" err="1"/>
            <a:t>Utstein</a:t>
          </a:r>
          <a:r>
            <a:rPr lang="en-US" dirty="0"/>
            <a:t> criteria</a:t>
          </a:r>
        </a:p>
      </dgm:t>
    </dgm:pt>
    <dgm:pt modelId="{937A7077-32CA-4989-9A64-AA76343C6420}" type="parTrans" cxnId="{F1B894E9-8071-4B46-B73D-E5A012461CE9}">
      <dgm:prSet/>
      <dgm:spPr/>
      <dgm:t>
        <a:bodyPr/>
        <a:lstStyle/>
        <a:p>
          <a:endParaRPr lang="en-US"/>
        </a:p>
      </dgm:t>
    </dgm:pt>
    <dgm:pt modelId="{4533E888-C668-4D23-B553-E40323DF34C2}" type="sibTrans" cxnId="{F1B894E9-8071-4B46-B73D-E5A012461CE9}">
      <dgm:prSet/>
      <dgm:spPr/>
      <dgm:t>
        <a:bodyPr/>
        <a:lstStyle/>
        <a:p>
          <a:endParaRPr lang="en-US"/>
        </a:p>
      </dgm:t>
    </dgm:pt>
    <dgm:pt modelId="{1EBD49D3-D354-7041-B40B-9231B3DEAFF7}">
      <dgm:prSet/>
      <dgm:spPr/>
      <dgm:t>
        <a:bodyPr/>
        <a:lstStyle/>
        <a:p>
          <a:r>
            <a:rPr lang="en-US" dirty="0"/>
            <a:t> Witnessed VF arrest</a:t>
          </a:r>
        </a:p>
      </dgm:t>
    </dgm:pt>
    <dgm:pt modelId="{F0398CE7-1B6D-A74D-B7FD-21CBF58FB47E}" type="parTrans" cxnId="{CC46356C-2C62-1B42-9FB4-399A100054B8}">
      <dgm:prSet/>
      <dgm:spPr/>
      <dgm:t>
        <a:bodyPr/>
        <a:lstStyle/>
        <a:p>
          <a:endParaRPr lang="en-US"/>
        </a:p>
      </dgm:t>
    </dgm:pt>
    <dgm:pt modelId="{70210D5E-7737-B748-963B-28AA1233FC74}" type="sibTrans" cxnId="{CC46356C-2C62-1B42-9FB4-399A100054B8}">
      <dgm:prSet/>
      <dgm:spPr/>
      <dgm:t>
        <a:bodyPr/>
        <a:lstStyle/>
        <a:p>
          <a:endParaRPr lang="en-US"/>
        </a:p>
      </dgm:t>
    </dgm:pt>
    <dgm:pt modelId="{87D32E41-E416-FF46-A864-5C00957122BF}">
      <dgm:prSet/>
      <dgm:spPr/>
      <dgm:t>
        <a:bodyPr/>
        <a:lstStyle/>
        <a:p>
          <a:r>
            <a:rPr lang="en-US" dirty="0"/>
            <a:t>National survival = 33%</a:t>
          </a:r>
        </a:p>
      </dgm:t>
    </dgm:pt>
    <dgm:pt modelId="{E58D87FE-FA9C-9741-B467-A0BBF698BC92}" type="parTrans" cxnId="{C5B59C9E-4220-D94E-9E42-A39B8F464EE7}">
      <dgm:prSet/>
      <dgm:spPr/>
      <dgm:t>
        <a:bodyPr/>
        <a:lstStyle/>
        <a:p>
          <a:endParaRPr lang="en-US"/>
        </a:p>
      </dgm:t>
    </dgm:pt>
    <dgm:pt modelId="{9DB1BD64-49C4-9547-80AC-57E46E1CA927}" type="sibTrans" cxnId="{C5B59C9E-4220-D94E-9E42-A39B8F464EE7}">
      <dgm:prSet/>
      <dgm:spPr/>
      <dgm:t>
        <a:bodyPr/>
        <a:lstStyle/>
        <a:p>
          <a:endParaRPr lang="en-US"/>
        </a:p>
      </dgm:t>
    </dgm:pt>
    <dgm:pt modelId="{C3F1BC45-5F8A-6842-8CA3-11E3CB81F771}" type="pres">
      <dgm:prSet presAssocID="{E5B1D8E7-FE14-46B3-9CE4-A3AB9658EC9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C4C511-A3EA-1B43-B68A-6A1D44EDB726}" type="pres">
      <dgm:prSet presAssocID="{2A370709-9280-463E-B33D-A3A62FF1D082}" presName="parentLin" presStyleCnt="0"/>
      <dgm:spPr/>
    </dgm:pt>
    <dgm:pt modelId="{9D00D8A4-3C6C-7D4B-AD52-D25974C9C619}" type="pres">
      <dgm:prSet presAssocID="{2A370709-9280-463E-B33D-A3A62FF1D08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205F244-8E4E-D04A-814E-630AA07077B2}" type="pres">
      <dgm:prSet presAssocID="{2A370709-9280-463E-B33D-A3A62FF1D08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750BD-C819-7245-BBFE-89F38F8E6672}" type="pres">
      <dgm:prSet presAssocID="{2A370709-9280-463E-B33D-A3A62FF1D082}" presName="negativeSpace" presStyleCnt="0"/>
      <dgm:spPr/>
    </dgm:pt>
    <dgm:pt modelId="{D66C3ECD-158B-9D44-9F5F-E1BF2BE79E6D}" type="pres">
      <dgm:prSet presAssocID="{2A370709-9280-463E-B33D-A3A62FF1D08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6FEED-2254-974F-8591-B47C7547EF78}" type="pres">
      <dgm:prSet presAssocID="{CB1FA366-5210-4E81-93EC-FD6BD5FD261F}" presName="spaceBetweenRectangles" presStyleCnt="0"/>
      <dgm:spPr/>
    </dgm:pt>
    <dgm:pt modelId="{CC33B0F2-EA0F-CF47-8E2A-2AF7BFD460CF}" type="pres">
      <dgm:prSet presAssocID="{1BB4584C-46C4-497E-BD55-00F32CB90F50}" presName="parentLin" presStyleCnt="0"/>
      <dgm:spPr/>
    </dgm:pt>
    <dgm:pt modelId="{027AB0B9-9ACA-C645-BE98-C9CBD4C34C56}" type="pres">
      <dgm:prSet presAssocID="{1BB4584C-46C4-497E-BD55-00F32CB90F5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AEBE441-8EEE-E74D-AD11-2300E360175F}" type="pres">
      <dgm:prSet presAssocID="{1BB4584C-46C4-497E-BD55-00F32CB90F5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284392-048E-8C42-AAEA-381A1C05EA4C}" type="pres">
      <dgm:prSet presAssocID="{1BB4584C-46C4-497E-BD55-00F32CB90F50}" presName="negativeSpace" presStyleCnt="0"/>
      <dgm:spPr/>
    </dgm:pt>
    <dgm:pt modelId="{550E771B-036E-9640-8DC4-9946AF9BE813}" type="pres">
      <dgm:prSet presAssocID="{1BB4584C-46C4-497E-BD55-00F32CB90F50}" presName="childText" presStyleLbl="conFgAcc1" presStyleIdx="1" presStyleCnt="3">
        <dgm:presLayoutVars>
          <dgm:bulletEnabled val="1"/>
        </dgm:presLayoutVars>
      </dgm:prSet>
      <dgm:spPr/>
    </dgm:pt>
    <dgm:pt modelId="{C9F1C1B5-C778-D642-AF58-671B91A0A97A}" type="pres">
      <dgm:prSet presAssocID="{6110B57A-C46A-4E29-90F8-A8ECA0F9DB23}" presName="spaceBetweenRectangles" presStyleCnt="0"/>
      <dgm:spPr/>
    </dgm:pt>
    <dgm:pt modelId="{DAB6E980-2F9E-3C4B-898D-CD891F122C8A}" type="pres">
      <dgm:prSet presAssocID="{70A864A7-34BD-41ED-ADE8-FF96435AA314}" presName="parentLin" presStyleCnt="0"/>
      <dgm:spPr/>
    </dgm:pt>
    <dgm:pt modelId="{2BD0B48A-2C14-6445-9E7F-5057A532BA42}" type="pres">
      <dgm:prSet presAssocID="{70A864A7-34BD-41ED-ADE8-FF96435AA31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1C6B34B-E464-E54B-86C7-15C8A2C26E3F}" type="pres">
      <dgm:prSet presAssocID="{70A864A7-34BD-41ED-ADE8-FF96435AA31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5A0EAD-46F6-1549-8BBC-AA169D6C298B}" type="pres">
      <dgm:prSet presAssocID="{70A864A7-34BD-41ED-ADE8-FF96435AA314}" presName="negativeSpace" presStyleCnt="0"/>
      <dgm:spPr/>
    </dgm:pt>
    <dgm:pt modelId="{8DC045FC-B5AD-F24B-8675-6CE4EE52A87C}" type="pres">
      <dgm:prSet presAssocID="{70A864A7-34BD-41ED-ADE8-FF96435AA31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C09EAD-EE17-5140-B1D9-133FA076B2DF}" type="presOf" srcId="{129D620A-E5FF-4134-8726-3DFB7756E318}" destId="{D66C3ECD-158B-9D44-9F5F-E1BF2BE79E6D}" srcOrd="0" destOrd="2" presId="urn:microsoft.com/office/officeart/2005/8/layout/list1"/>
    <dgm:cxn modelId="{B53EE9CE-4527-2949-9B6F-CFEB7BC80840}" type="presOf" srcId="{87D32E41-E416-FF46-A864-5C00957122BF}" destId="{8DC045FC-B5AD-F24B-8675-6CE4EE52A87C}" srcOrd="0" destOrd="1" presId="urn:microsoft.com/office/officeart/2005/8/layout/list1"/>
    <dgm:cxn modelId="{7AFE8232-C17A-254A-BA9B-E5FC9A35272E}" type="presOf" srcId="{1BB4584C-46C4-497E-BD55-00F32CB90F50}" destId="{027AB0B9-9ACA-C645-BE98-C9CBD4C34C56}" srcOrd="0" destOrd="0" presId="urn:microsoft.com/office/officeart/2005/8/layout/list1"/>
    <dgm:cxn modelId="{E57307BA-D283-4B6C-AAC0-C2C36F851606}" srcId="{2A370709-9280-463E-B33D-A3A62FF1D082}" destId="{1D37091F-C311-4A9C-8AD9-0A36F29BCCBC}" srcOrd="0" destOrd="0" parTransId="{54E94269-E165-4CDC-89D3-DB37C86D33DC}" sibTransId="{66B5F41B-4A52-4EEF-A7A5-69DD0BF72A84}"/>
    <dgm:cxn modelId="{140E4015-C093-42A3-B0E2-5EFD1B86B7A7}" srcId="{2A370709-9280-463E-B33D-A3A62FF1D082}" destId="{AEC2E97C-70F5-4C21-B176-B587424E4259}" srcOrd="1" destOrd="0" parTransId="{DA110EAE-D11D-441F-84CF-81C665A814EA}" sibTransId="{CD75233A-0B5A-4309-A4D0-7187157DB64F}"/>
    <dgm:cxn modelId="{9BD8E418-365C-4D1E-80E3-1E8E314E27EB}" srcId="{2A370709-9280-463E-B33D-A3A62FF1D082}" destId="{129D620A-E5FF-4134-8726-3DFB7756E318}" srcOrd="2" destOrd="0" parTransId="{5175517F-BE04-4082-B0A6-4B00211D5902}" sibTransId="{48C3E3BA-B90C-4F3D-9A86-50A24DBF14B4}"/>
    <dgm:cxn modelId="{2A86704E-0E53-A148-8760-7B4BDC45EFFF}" type="presOf" srcId="{AEC2E97C-70F5-4C21-B176-B587424E4259}" destId="{D66C3ECD-158B-9D44-9F5F-E1BF2BE79E6D}" srcOrd="0" destOrd="1" presId="urn:microsoft.com/office/officeart/2005/8/layout/list1"/>
    <dgm:cxn modelId="{5BA6CF67-3354-4B4E-BB10-F17D8B6D604E}" type="presOf" srcId="{70A864A7-34BD-41ED-ADE8-FF96435AA314}" destId="{2BD0B48A-2C14-6445-9E7F-5057A532BA42}" srcOrd="0" destOrd="0" presId="urn:microsoft.com/office/officeart/2005/8/layout/list1"/>
    <dgm:cxn modelId="{42550E66-021E-4DF3-B4D4-27EB2FCC4860}" srcId="{E5B1D8E7-FE14-46B3-9CE4-A3AB9658EC90}" destId="{1BB4584C-46C4-497E-BD55-00F32CB90F50}" srcOrd="1" destOrd="0" parTransId="{4BCE078C-42A3-4C01-B9D5-962BEB4D06D7}" sibTransId="{6110B57A-C46A-4E29-90F8-A8ECA0F9DB23}"/>
    <dgm:cxn modelId="{18E07FD9-79D7-D649-BC28-AA875FE631CE}" type="presOf" srcId="{1BB4584C-46C4-497E-BD55-00F32CB90F50}" destId="{EAEBE441-8EEE-E74D-AD11-2300E360175F}" srcOrd="1" destOrd="0" presId="urn:microsoft.com/office/officeart/2005/8/layout/list1"/>
    <dgm:cxn modelId="{8ADBAFAC-42F0-B24E-B415-BDE75D262EC2}" type="presOf" srcId="{1EBD49D3-D354-7041-B40B-9231B3DEAFF7}" destId="{8DC045FC-B5AD-F24B-8675-6CE4EE52A87C}" srcOrd="0" destOrd="0" presId="urn:microsoft.com/office/officeart/2005/8/layout/list1"/>
    <dgm:cxn modelId="{878E9DA4-CC9C-40E2-A1FF-25E781E1B52C}" srcId="{E5B1D8E7-FE14-46B3-9CE4-A3AB9658EC90}" destId="{2A370709-9280-463E-B33D-A3A62FF1D082}" srcOrd="0" destOrd="0" parTransId="{E3E6F152-5BD2-47C9-9946-278BCD89DAAC}" sibTransId="{CB1FA366-5210-4E81-93EC-FD6BD5FD261F}"/>
    <dgm:cxn modelId="{CC46356C-2C62-1B42-9FB4-399A100054B8}" srcId="{70A864A7-34BD-41ED-ADE8-FF96435AA314}" destId="{1EBD49D3-D354-7041-B40B-9231B3DEAFF7}" srcOrd="0" destOrd="0" parTransId="{F0398CE7-1B6D-A74D-B7FD-21CBF58FB47E}" sibTransId="{70210D5E-7737-B748-963B-28AA1233FC74}"/>
    <dgm:cxn modelId="{4A6389EE-BDBF-7844-8745-CE35BB690713}" type="presOf" srcId="{70A864A7-34BD-41ED-ADE8-FF96435AA314}" destId="{E1C6B34B-E464-E54B-86C7-15C8A2C26E3F}" srcOrd="1" destOrd="0" presId="urn:microsoft.com/office/officeart/2005/8/layout/list1"/>
    <dgm:cxn modelId="{441F2C12-C808-7F48-A2E4-D1F9E47D4603}" type="presOf" srcId="{2A370709-9280-463E-B33D-A3A62FF1D082}" destId="{B205F244-8E4E-D04A-814E-630AA07077B2}" srcOrd="1" destOrd="0" presId="urn:microsoft.com/office/officeart/2005/8/layout/list1"/>
    <dgm:cxn modelId="{C5B59C9E-4220-D94E-9E42-A39B8F464EE7}" srcId="{70A864A7-34BD-41ED-ADE8-FF96435AA314}" destId="{87D32E41-E416-FF46-A864-5C00957122BF}" srcOrd="1" destOrd="0" parTransId="{E58D87FE-FA9C-9741-B467-A0BBF698BC92}" sibTransId="{9DB1BD64-49C4-9547-80AC-57E46E1CA927}"/>
    <dgm:cxn modelId="{2EB78CF5-EC0E-C141-9132-9A659EFC247A}" type="presOf" srcId="{1D37091F-C311-4A9C-8AD9-0A36F29BCCBC}" destId="{D66C3ECD-158B-9D44-9F5F-E1BF2BE79E6D}" srcOrd="0" destOrd="0" presId="urn:microsoft.com/office/officeart/2005/8/layout/list1"/>
    <dgm:cxn modelId="{FB6C47A1-29E6-D148-BAE2-4A4FFAD3F69A}" type="presOf" srcId="{2A370709-9280-463E-B33D-A3A62FF1D082}" destId="{9D00D8A4-3C6C-7D4B-AD52-D25974C9C619}" srcOrd="0" destOrd="0" presId="urn:microsoft.com/office/officeart/2005/8/layout/list1"/>
    <dgm:cxn modelId="{F1B894E9-8071-4B46-B73D-E5A012461CE9}" srcId="{E5B1D8E7-FE14-46B3-9CE4-A3AB9658EC90}" destId="{70A864A7-34BD-41ED-ADE8-FF96435AA314}" srcOrd="2" destOrd="0" parTransId="{937A7077-32CA-4989-9A64-AA76343C6420}" sibTransId="{4533E888-C668-4D23-B553-E40323DF34C2}"/>
    <dgm:cxn modelId="{859CCB9A-F096-D343-9D43-1F539A93D956}" type="presOf" srcId="{E5B1D8E7-FE14-46B3-9CE4-A3AB9658EC90}" destId="{C3F1BC45-5F8A-6842-8CA3-11E3CB81F771}" srcOrd="0" destOrd="0" presId="urn:microsoft.com/office/officeart/2005/8/layout/list1"/>
    <dgm:cxn modelId="{C59DE7F4-6EB7-134C-B8C6-DCE4CD3E0E1C}" type="presParOf" srcId="{C3F1BC45-5F8A-6842-8CA3-11E3CB81F771}" destId="{91C4C511-A3EA-1B43-B68A-6A1D44EDB726}" srcOrd="0" destOrd="0" presId="urn:microsoft.com/office/officeart/2005/8/layout/list1"/>
    <dgm:cxn modelId="{D4952DE2-9823-0348-B27F-8010F4DC071C}" type="presParOf" srcId="{91C4C511-A3EA-1B43-B68A-6A1D44EDB726}" destId="{9D00D8A4-3C6C-7D4B-AD52-D25974C9C619}" srcOrd="0" destOrd="0" presId="urn:microsoft.com/office/officeart/2005/8/layout/list1"/>
    <dgm:cxn modelId="{3D0712D2-E6E0-1A44-8893-8B004900656A}" type="presParOf" srcId="{91C4C511-A3EA-1B43-B68A-6A1D44EDB726}" destId="{B205F244-8E4E-D04A-814E-630AA07077B2}" srcOrd="1" destOrd="0" presId="urn:microsoft.com/office/officeart/2005/8/layout/list1"/>
    <dgm:cxn modelId="{8EDF4BA5-5B8A-5441-875B-39B83088C251}" type="presParOf" srcId="{C3F1BC45-5F8A-6842-8CA3-11E3CB81F771}" destId="{60D750BD-C819-7245-BBFE-89F38F8E6672}" srcOrd="1" destOrd="0" presId="urn:microsoft.com/office/officeart/2005/8/layout/list1"/>
    <dgm:cxn modelId="{69CC021A-D943-2248-B438-6895199FBB05}" type="presParOf" srcId="{C3F1BC45-5F8A-6842-8CA3-11E3CB81F771}" destId="{D66C3ECD-158B-9D44-9F5F-E1BF2BE79E6D}" srcOrd="2" destOrd="0" presId="urn:microsoft.com/office/officeart/2005/8/layout/list1"/>
    <dgm:cxn modelId="{FCDB2219-A316-7E4B-B59D-87B0D0ECC36F}" type="presParOf" srcId="{C3F1BC45-5F8A-6842-8CA3-11E3CB81F771}" destId="{6E06FEED-2254-974F-8591-B47C7547EF78}" srcOrd="3" destOrd="0" presId="urn:microsoft.com/office/officeart/2005/8/layout/list1"/>
    <dgm:cxn modelId="{F6FB26F0-C3F9-9F46-A9CD-F676001CC4B6}" type="presParOf" srcId="{C3F1BC45-5F8A-6842-8CA3-11E3CB81F771}" destId="{CC33B0F2-EA0F-CF47-8E2A-2AF7BFD460CF}" srcOrd="4" destOrd="0" presId="urn:microsoft.com/office/officeart/2005/8/layout/list1"/>
    <dgm:cxn modelId="{C885DD9A-63E2-7D48-B0DA-AFD92195C54F}" type="presParOf" srcId="{CC33B0F2-EA0F-CF47-8E2A-2AF7BFD460CF}" destId="{027AB0B9-9ACA-C645-BE98-C9CBD4C34C56}" srcOrd="0" destOrd="0" presId="urn:microsoft.com/office/officeart/2005/8/layout/list1"/>
    <dgm:cxn modelId="{A1441143-FFA7-FA44-B829-257BB73572CE}" type="presParOf" srcId="{CC33B0F2-EA0F-CF47-8E2A-2AF7BFD460CF}" destId="{EAEBE441-8EEE-E74D-AD11-2300E360175F}" srcOrd="1" destOrd="0" presId="urn:microsoft.com/office/officeart/2005/8/layout/list1"/>
    <dgm:cxn modelId="{587FA4FD-0476-644C-976B-1C1E87BF8E7B}" type="presParOf" srcId="{C3F1BC45-5F8A-6842-8CA3-11E3CB81F771}" destId="{8E284392-048E-8C42-AAEA-381A1C05EA4C}" srcOrd="5" destOrd="0" presId="urn:microsoft.com/office/officeart/2005/8/layout/list1"/>
    <dgm:cxn modelId="{015D1C9B-392D-1D4B-9D84-110F31DB4ED4}" type="presParOf" srcId="{C3F1BC45-5F8A-6842-8CA3-11E3CB81F771}" destId="{550E771B-036E-9640-8DC4-9946AF9BE813}" srcOrd="6" destOrd="0" presId="urn:microsoft.com/office/officeart/2005/8/layout/list1"/>
    <dgm:cxn modelId="{B0E2E1ED-F166-0747-B0A8-BB589ABA7FA8}" type="presParOf" srcId="{C3F1BC45-5F8A-6842-8CA3-11E3CB81F771}" destId="{C9F1C1B5-C778-D642-AF58-671B91A0A97A}" srcOrd="7" destOrd="0" presId="urn:microsoft.com/office/officeart/2005/8/layout/list1"/>
    <dgm:cxn modelId="{A653BD48-7A87-CD45-BA74-E426101A4593}" type="presParOf" srcId="{C3F1BC45-5F8A-6842-8CA3-11E3CB81F771}" destId="{DAB6E980-2F9E-3C4B-898D-CD891F122C8A}" srcOrd="8" destOrd="0" presId="urn:microsoft.com/office/officeart/2005/8/layout/list1"/>
    <dgm:cxn modelId="{BD07EE67-4D62-0246-8803-5978E2B4D3A9}" type="presParOf" srcId="{DAB6E980-2F9E-3C4B-898D-CD891F122C8A}" destId="{2BD0B48A-2C14-6445-9E7F-5057A532BA42}" srcOrd="0" destOrd="0" presId="urn:microsoft.com/office/officeart/2005/8/layout/list1"/>
    <dgm:cxn modelId="{14989A46-AB97-1040-BEB2-D3F9056B4177}" type="presParOf" srcId="{DAB6E980-2F9E-3C4B-898D-CD891F122C8A}" destId="{E1C6B34B-E464-E54B-86C7-15C8A2C26E3F}" srcOrd="1" destOrd="0" presId="urn:microsoft.com/office/officeart/2005/8/layout/list1"/>
    <dgm:cxn modelId="{4B7FA384-7D43-F54A-90F0-702A0B88AE41}" type="presParOf" srcId="{C3F1BC45-5F8A-6842-8CA3-11E3CB81F771}" destId="{C85A0EAD-46F6-1549-8BBC-AA169D6C298B}" srcOrd="9" destOrd="0" presId="urn:microsoft.com/office/officeart/2005/8/layout/list1"/>
    <dgm:cxn modelId="{2C17AB07-E6FE-0F42-ADAA-64C563028865}" type="presParOf" srcId="{C3F1BC45-5F8A-6842-8CA3-11E3CB81F771}" destId="{8DC045FC-B5AD-F24B-8675-6CE4EE52A87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0.17456</cdr:x>
      <cdr:y>0.07695</cdr:y>
    </cdr:from>
    <cdr:to>
      <cdr:x>0.45012</cdr:x>
      <cdr:y>0.07695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="" xmlns:a16="http://schemas.microsoft.com/office/drawing/2014/main" id="{17DDE330-DEE9-B54A-82E7-1E0D32D639E3}"/>
            </a:ext>
          </a:extLst>
        </cdr:cNvPr>
        <cdr:cNvCxnSpPr/>
      </cdr:nvCxnSpPr>
      <cdr:spPr bwMode="auto">
        <a:xfrm xmlns:a="http://schemas.openxmlformats.org/drawingml/2006/main">
          <a:off x="921720" y="353270"/>
          <a:ext cx="1455083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4D4D4D"/>
        </a:solidFill>
        <a:ln xmlns:a="http://schemas.openxmlformats.org/drawingml/2006/main"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0.61112</cdr:x>
      <cdr:y>0.23965</cdr:y>
    </cdr:from>
    <cdr:to>
      <cdr:x>0.90598</cdr:x>
      <cdr:y>0.23965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="" xmlns:a16="http://schemas.microsoft.com/office/drawing/2014/main" id="{17DDE330-DEE9-B54A-82E7-1E0D32D639E3}"/>
            </a:ext>
          </a:extLst>
        </cdr:cNvPr>
        <cdr:cNvCxnSpPr/>
      </cdr:nvCxnSpPr>
      <cdr:spPr bwMode="auto">
        <a:xfrm xmlns:a="http://schemas.openxmlformats.org/drawingml/2006/main">
          <a:off x="3226944" y="1100245"/>
          <a:ext cx="1556939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4D4D4D"/>
        </a:solidFill>
        <a:ln xmlns:a="http://schemas.openxmlformats.org/drawingml/2006/main"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0.46039</cdr:x>
      <cdr:y>0.04769</cdr:y>
    </cdr:from>
    <cdr:to>
      <cdr:x>0.59897</cdr:x>
      <cdr:y>0.12791</cdr:y>
    </cdr:to>
    <cdr:pic>
      <cdr:nvPicPr>
        <cdr:cNvPr id="8" name="chart">
          <a:extLst xmlns:a="http://schemas.openxmlformats.org/drawingml/2006/main">
            <a:ext uri="{FF2B5EF4-FFF2-40B4-BE49-F238E27FC236}">
              <a16:creationId xmlns="" xmlns:a16="http://schemas.microsoft.com/office/drawing/2014/main" id="{6FBF8770-4628-2443-A82C-6CDC52F6AD5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430992" y="218939"/>
          <a:ext cx="731786" cy="3683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0.86141</cdr:x>
      <cdr:y>0.17395</cdr:y>
    </cdr:from>
    <cdr:to>
      <cdr:x>1</cdr:x>
      <cdr:y>0.25418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="" xmlns:a16="http://schemas.microsoft.com/office/drawing/2014/main" id="{8808E580-53B4-3748-B834-DE4A4B69D9F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4548552" y="798631"/>
          <a:ext cx="731786" cy="3683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5" name="Straight Connector 4"/>
        <cdr:cNvSpPr/>
      </cdr:nvSpPr>
      <cdr:spPr>
        <a:xfrm xmlns:a="http://schemas.openxmlformats.org/drawingml/2006/main">
          <a:off x="-1502800" y="-1081825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0.12692</cdr:x>
      <cdr:y>0.67713</cdr:y>
    </cdr:from>
    <cdr:to>
      <cdr:x>0.2489</cdr:x>
      <cdr:y>0.67713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="" xmlns:a16="http://schemas.microsoft.com/office/drawing/2014/main" id="{52AEB55C-339A-2D41-838A-8A02C2DBE1D5}"/>
            </a:ext>
          </a:extLst>
        </cdr:cNvPr>
        <cdr:cNvCxnSpPr/>
      </cdr:nvCxnSpPr>
      <cdr:spPr>
        <a:xfrm xmlns:a="http://schemas.openxmlformats.org/drawingml/2006/main">
          <a:off x="1098732" y="3284112"/>
          <a:ext cx="1056068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0.35006</cdr:x>
      <cdr:y>0.67447</cdr:y>
    </cdr:from>
    <cdr:to>
      <cdr:x>0.4899</cdr:x>
      <cdr:y>0.67447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="" xmlns:a16="http://schemas.microsoft.com/office/drawing/2014/main" id="{442BD443-E4A9-2644-8F5E-FCD732309DEB}"/>
            </a:ext>
          </a:extLst>
        </cdr:cNvPr>
        <cdr:cNvCxnSpPr/>
      </cdr:nvCxnSpPr>
      <cdr:spPr>
        <a:xfrm xmlns:a="http://schemas.openxmlformats.org/drawingml/2006/main">
          <a:off x="3030563" y="3271234"/>
          <a:ext cx="1210614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0.80975</cdr:x>
      <cdr:y>0.21774</cdr:y>
    </cdr:from>
    <cdr:to>
      <cdr:x>0.95405</cdr:x>
      <cdr:y>0.21774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="" xmlns:a16="http://schemas.microsoft.com/office/drawing/2014/main" id="{535D9C99-065C-8440-A0D6-6617BFD445A1}"/>
            </a:ext>
          </a:extLst>
        </cdr:cNvPr>
        <cdr:cNvCxnSpPr/>
      </cdr:nvCxnSpPr>
      <cdr:spPr>
        <a:xfrm xmlns:a="http://schemas.openxmlformats.org/drawingml/2006/main">
          <a:off x="7010136" y="1056068"/>
          <a:ext cx="1249250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0.74952</cdr:x>
      <cdr:y>0.04823</cdr:y>
    </cdr:from>
    <cdr:to>
      <cdr:x>0.87452</cdr:x>
      <cdr:y>0.13339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569045" y="196027"/>
          <a:ext cx="762000" cy="346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61%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0.42181</cdr:x>
      <cdr:y>0.36848</cdr:y>
    </cdr:from>
    <cdr:to>
      <cdr:x>0.5937</cdr:x>
      <cdr:y>0.454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097074AA-C42C-944B-B211-1448A152A27E}"/>
            </a:ext>
          </a:extLst>
        </cdr:cNvPr>
        <cdr:cNvSpPr txBox="1"/>
      </cdr:nvSpPr>
      <cdr:spPr>
        <a:xfrm xmlns:a="http://schemas.openxmlformats.org/drawingml/2006/main">
          <a:off x="4435547" y="1603375"/>
          <a:ext cx="1807535" cy="372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endParaRPr lang="en-US" sz="1100" dirty="0"/>
        </a:p>
      </cdr:txBody>
    </cdr:sp>
  </cdr:relSizeAnchor>
  <cdr:relSizeAnchor xmlns:cdr="http://schemas.openxmlformats.org/drawingml/2006/chartDrawing">
    <cdr:from>
      <cdr:x>0.25699</cdr:x>
      <cdr:y>0.5212</cdr:y>
    </cdr:from>
    <cdr:to>
      <cdr:x>0.29946</cdr:x>
      <cdr:y>0.59939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="" xmlns:a16="http://schemas.microsoft.com/office/drawing/2014/main" id="{F90CEA7B-EF5B-B546-8265-2D939DFFE2C6}"/>
            </a:ext>
          </a:extLst>
        </cdr:cNvPr>
        <cdr:cNvSpPr txBox="1"/>
      </cdr:nvSpPr>
      <cdr:spPr>
        <a:xfrm xmlns:a="http://schemas.openxmlformats.org/drawingml/2006/main">
          <a:off x="2702442" y="2267910"/>
          <a:ext cx="446567" cy="34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600" dirty="0"/>
        </a:p>
      </cdr:txBody>
    </cdr:sp>
  </cdr:relSizeAnchor>
  <cdr:relSizeAnchor xmlns:cdr="http://schemas.openxmlformats.org/drawingml/2006/chartDrawing">
    <cdr:from>
      <cdr:x>0.72717</cdr:x>
      <cdr:y>0.32938</cdr:y>
    </cdr:from>
    <cdr:to>
      <cdr:x>0.77469</cdr:x>
      <cdr:y>0.40757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="" xmlns:a16="http://schemas.microsoft.com/office/drawing/2014/main" id="{5BA39C76-AC65-614D-AC05-4F435D96C338}"/>
            </a:ext>
          </a:extLst>
        </cdr:cNvPr>
        <cdr:cNvSpPr txBox="1"/>
      </cdr:nvSpPr>
      <cdr:spPr>
        <a:xfrm xmlns:a="http://schemas.openxmlformats.org/drawingml/2006/main">
          <a:off x="7646581" y="1433254"/>
          <a:ext cx="499730" cy="34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600" dirty="0"/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0-04T00:55:32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C771A-AC2E-7245-A355-94046022090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FE8C-D281-6843-BD0A-B60FE4F10B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9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1:</a:t>
            </a:r>
            <a:r>
              <a:rPr lang="en-US" i="1" dirty="0"/>
              <a:t>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B20B-AB2C-764B-BAF7-3EBC8E126D1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to address 22s  to 18</a:t>
            </a:r>
          </a:p>
          <a:p>
            <a:r>
              <a:rPr lang="en-US" dirty="0"/>
              <a:t>Dispatch 31 s  to 25</a:t>
            </a:r>
          </a:p>
          <a:p>
            <a:r>
              <a:rPr lang="en-US" dirty="0"/>
              <a:t>Recognition 41s   to 42</a:t>
            </a:r>
          </a:p>
          <a:p>
            <a:r>
              <a:rPr lang="en-US" dirty="0"/>
              <a:t>Compressions 140s  to 119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AREA TO IMPROVE:  NEED T0 SHARE DATA WITH OTHER AGENCIES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1:35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6B20B-AB2C-764B-BAF7-3EBC8E126D1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13F5B4B4-A35C-E945-9AB1-53CD66327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FEFCF5B-C738-6045-BFCC-CFECCC9C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DD13EEB-B525-0746-954B-232D5D1F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2AFA597-D619-934B-8905-C6432B14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AD04CEA-243D-D646-B4A2-AE9AB005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1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AFCF6F0-DEE8-9E47-A291-651EBB98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DB7A4FD-9A98-564F-A08B-4ABF351CC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E4F3189-22A1-214A-9C39-0A283015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96E3A9B-0541-C141-B76C-C9B95EA5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83EB43F-93F1-834E-9FD7-0E654334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1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0126D15-19B8-7D4C-A530-83577A45C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5BD3064-91A7-EC46-B747-6AFBD561F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A093B0C-1AE0-9348-973A-00F9156F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ED603A9-17F2-7A45-8D86-EC910D91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1254E47-1DF4-EF40-8B2A-502B1A8B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32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342D3F-0964-674F-886D-75E26F7BF6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auto">
          <a:xfrm>
            <a:off x="0" y="-1"/>
            <a:ext cx="12192000" cy="1171576"/>
          </a:xfrm>
          <a:prstGeom prst="rect">
            <a:avLst/>
          </a:prstGeom>
          <a:solidFill>
            <a:srgbClr val="495592"/>
          </a:solidFill>
          <a:ln>
            <a:noFill/>
          </a:ln>
          <a:extLst/>
        </p:spPr>
        <p:txBody>
          <a:bodyPr lIns="0" tIns="0" rIns="0" bIns="0"/>
          <a:lstStyle/>
          <a:p>
            <a:pPr defTabSz="914174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292100" y="342898"/>
            <a:ext cx="10642600" cy="523875"/>
          </a:xfr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7144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342D3F-0964-674F-886D-75E26F7BF6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auto">
          <a:xfrm>
            <a:off x="0" y="0"/>
            <a:ext cx="12192000" cy="794742"/>
          </a:xfrm>
          <a:prstGeom prst="rect">
            <a:avLst/>
          </a:prstGeom>
          <a:gradFill rotWithShape="0">
            <a:gsLst>
              <a:gs pos="0">
                <a:srgbClr val="343434">
                  <a:alpha val="9999"/>
                </a:srgbClr>
              </a:gs>
              <a:gs pos="100000">
                <a:srgbClr val="464658">
                  <a:alpha val="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>
                    <a:alpha val="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914174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>
            <a:spLocks/>
          </p:cNvSpPr>
          <p:nvPr userDrawn="1"/>
        </p:nvSpPr>
        <p:spPr bwMode="auto">
          <a:xfrm>
            <a:off x="0" y="6063258"/>
            <a:ext cx="12192000" cy="794742"/>
          </a:xfrm>
          <a:prstGeom prst="rect">
            <a:avLst/>
          </a:prstGeom>
          <a:gradFill rotWithShape="0">
            <a:gsLst>
              <a:gs pos="0">
                <a:srgbClr val="343434">
                  <a:alpha val="9999"/>
                </a:srgbClr>
              </a:gs>
              <a:gs pos="100000">
                <a:srgbClr val="464658">
                  <a:alpha val="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>
                    <a:alpha val="9999"/>
                  </a:scheme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914174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297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32F8C1A-D568-A845-9B96-A2DAEFB3A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C7D47C1-0936-7F44-BF5F-9142ED0A6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CDC5CB7-FF5F-6644-AFB6-DBB71386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57CABB1-3D85-6C4F-A327-2108AC68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B734025-AC92-2F4E-9816-9C306E5B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DC6B504-C836-FA4A-88D3-517E13A5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3C5D786-3BBE-1F49-87E5-9BC4FA930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B7829F81-4F7A-5C4E-9D95-FDA3B509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1F1D3F9-9F95-1042-9C5D-81C79FA7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5207F38-37A7-4F4E-A1C6-2236104F1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2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12DD50A-152B-E044-8561-9D9AF131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12C7D25-098B-6C40-A56E-E0D02AF79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EDB40DF-734C-0C49-B164-07A64EE78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954DCCF-FC26-0A4F-9810-5A6C4551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FD041CB-FB58-B64C-BE0B-5ADDF7B93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5385BDA-5367-744C-9177-96D3810D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0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0677195-DC51-7246-9BC9-D643EBB9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86FE659-5E8A-304A-8456-BEBF6002D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32CB24B-B740-7A46-ADC2-5CA87CF9C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1504B549-4A17-F540-9842-F4B1CAE67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B325F90-8A2E-1C47-9D74-EE801E73B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625F854-8A43-F64F-AD93-360C917C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AEBD1E2-6127-D54A-A294-A93B69BC2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17E3FEC-BCF9-2A43-B7E2-FC68FA84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9254302-D127-2D4D-9542-249F13EC0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DF14B90-9AAA-1640-B739-83667D9E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AB5289B-765A-214B-8CD2-3D0CF9F9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3F57AE2-D2B1-D541-B6CE-E7A22702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9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15CA793-F4FD-EA4C-BCE7-A86B8E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EBB7132-FD07-2D40-A264-A0AF866A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93CFF0A-D42C-9246-A522-E4C8C2E2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68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351B906-92AF-C94B-BE77-E5F19B5DF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17DB6584-CF10-7C49-87AC-121C5AD8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AB7AC96-EB0C-7942-A264-486E76C26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6BA0309-7315-454A-A3AA-57C8743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5E0E125-3E28-124C-9626-E6DCE1EB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0F48ED0-4235-E644-8C2A-57FB54C5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2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BC223F1-709A-674E-8C32-15FDF0E4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7DC86D2-7433-0741-866F-690681788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F94392B-902F-AA4C-98AE-7E782BDDE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E2A73AA-D4A2-E544-B9D5-7372BFBBD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14686612-251A-2245-A224-66750A694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FEDA11A-D8DF-DA46-8DA2-9CD652F06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6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A8AF8E5-CA44-CB44-91F8-A9A39E932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81D5992-C19A-464D-BCE7-8152A3FE3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ABEC031-C7B4-5B4D-AD06-68B6473E3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A114-2EC2-C743-994C-18142B72B4B1}" type="datetimeFigureOut">
              <a:rPr lang="en-US" smtClean="0"/>
              <a:pPr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7DACD38-DF40-7540-9EFF-6B993C4C2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47BC222-FDE3-584A-94BA-7487F4A2C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52CDB-B5FF-AC4C-BB0A-1D10A3320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5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D70B121-56F4-4848-B38B-182089D909FA}"/>
              </a:ext>
              <a:ext uri="{C183D7F6-B498-43B3-948B-1728B52AA6E4}">
                <adec:decorative xmlns="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mv="urn:schemas-microsoft-com:mac:vml" xmlns:mc="http://schemas.openxmlformats.org/markup-compatibility/2006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  <a:alpha val="17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969201E-AF40-7542-A22A-4CFD88AE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2813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1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Improving survival from out of hospital cardiac arrest in Chelan and Douglas Counties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CE35C82-D09F-9348-B7D5-52F526B33176}"/>
              </a:ext>
            </a:extLst>
          </p:cNvPr>
          <p:cNvSpPr txBox="1"/>
          <p:nvPr/>
        </p:nvSpPr>
        <p:spPr>
          <a:xfrm>
            <a:off x="829781" y="3903542"/>
            <a:ext cx="3494362" cy="1563939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r">
              <a:spcAft>
                <a:spcPts val="600"/>
              </a:spcAft>
            </a:pPr>
            <a:endParaRPr lang="en-US" sz="2000" dirty="0"/>
          </a:p>
          <a:p>
            <a:pPr algn="r">
              <a:spcAft>
                <a:spcPts val="600"/>
              </a:spcAft>
            </a:pPr>
            <a:r>
              <a:rPr lang="en-US" sz="2000" dirty="0"/>
              <a:t>Lance W. Jobe, MD FACEP</a:t>
            </a:r>
          </a:p>
          <a:p>
            <a:pPr algn="r">
              <a:spcAft>
                <a:spcPts val="600"/>
              </a:spcAft>
            </a:pPr>
            <a:r>
              <a:rPr lang="en-US" sz="2000" dirty="0"/>
              <a:t>Medical Program Director,</a:t>
            </a:r>
          </a:p>
          <a:p>
            <a:pPr algn="r">
              <a:spcAft>
                <a:spcPts val="600"/>
              </a:spcAft>
            </a:pPr>
            <a:r>
              <a:rPr lang="en-US" sz="2000" dirty="0"/>
              <a:t>Emergency Medical Services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D72A2C9-F3CA-4216-8BAD-FA4C970C3C4E}"/>
              </a:ext>
              <a:ext uri="{C183D7F6-B498-43B3-948B-1728B52AA6E4}">
                <adec:decorative xmlns="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xmlns:mv="urn:schemas-microsoft-com:mac:vml" xmlns:mc="http://schemas.openxmlformats.org/markup-compatibility/2006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A7D1E02-12E4-F141-B02E-989037CE5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82" y="1382767"/>
            <a:ext cx="6377769" cy="1458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May 2019 progress report on key performance indicators at </a:t>
            </a:r>
            <a:r>
              <a:rPr lang="en-US" sz="2400" dirty="0" err="1"/>
              <a:t>RiverCom</a:t>
            </a:r>
            <a:endParaRPr lang="en-US" sz="24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BFD315D-1060-344B-858C-454190A46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970" y="3903542"/>
            <a:ext cx="3158098" cy="242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341D939-040D-B443-A864-7103CD152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356" y="3903541"/>
            <a:ext cx="2370864" cy="24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03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B6DA833C-FB67-FF4E-ADC2-8C3DECD4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06B9A2D-0012-AD46-99DE-FB8DC54DF56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861237"/>
          <a:ext cx="10515600" cy="5315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E4265D9-F69D-7C47-AFB3-4C6DE5475DFE}"/>
              </a:ext>
            </a:extLst>
          </p:cNvPr>
          <p:cNvSpPr txBox="1"/>
          <p:nvPr/>
        </p:nvSpPr>
        <p:spPr>
          <a:xfrm>
            <a:off x="5024649" y="3997841"/>
            <a:ext cx="2374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Aggressive t-CPR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Call Taker QI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Dispatch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A222B16-9A1D-D64D-9EBE-973AFDBFB6ED}"/>
              </a:ext>
            </a:extLst>
          </p:cNvPr>
          <p:cNvSpPr txBox="1"/>
          <p:nvPr/>
        </p:nvSpPr>
        <p:spPr>
          <a:xfrm>
            <a:off x="8451111" y="2346176"/>
            <a:ext cx="60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57%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AA0B054-0F61-2141-BEEA-CCA09B4C9802}"/>
              </a:ext>
            </a:extLst>
          </p:cNvPr>
          <p:cNvSpPr/>
          <p:nvPr/>
        </p:nvSpPr>
        <p:spPr>
          <a:xfrm>
            <a:off x="5024649" y="3423110"/>
            <a:ext cx="2142702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44FEC7C-1762-7E45-BCCA-9861CD4F96E4}"/>
              </a:ext>
            </a:extLst>
          </p:cNvPr>
          <p:cNvSpPr txBox="1"/>
          <p:nvPr/>
        </p:nvSpPr>
        <p:spPr>
          <a:xfrm>
            <a:off x="3498112" y="348076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39%</a:t>
            </a:r>
          </a:p>
        </p:txBody>
      </p:sp>
    </p:spTree>
    <p:extLst>
      <p:ext uri="{BB962C8B-B14F-4D97-AF65-F5344CB8AC3E}">
        <p14:creationId xmlns:p14="http://schemas.microsoft.com/office/powerpoint/2010/main" val="39475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El"/>
        </p:bldSub>
      </p:bldGraphic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0" y="550504"/>
            <a:ext cx="8991600" cy="1295400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  <a:ea typeface="Arial" pitchFamily="-104" charset="0"/>
              <a:cs typeface="Arial" pitchFamily="-104" charset="0"/>
            </a:endParaRPr>
          </a:p>
          <a:p>
            <a:endParaRPr lang="en-US" dirty="0">
              <a:solidFill>
                <a:schemeClr val="bg1"/>
              </a:solidFill>
              <a:ea typeface="Arial" pitchFamily="-104" charset="0"/>
              <a:cs typeface="Arial" pitchFamily="-104" charset="0"/>
            </a:endParaRPr>
          </a:p>
          <a:p>
            <a:endParaRPr lang="en-US" dirty="0">
              <a:solidFill>
                <a:schemeClr val="bg1"/>
              </a:solidFill>
              <a:ea typeface="Arial" pitchFamily="-104" charset="0"/>
              <a:cs typeface="Arial" pitchFamily="-1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1668" y="736539"/>
            <a:ext cx="3331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Arial" pitchFamily="-104" charset="0"/>
                <a:cs typeface="Arial" pitchFamily="-104" charset="0"/>
              </a:rPr>
              <a:t>die from cardiac arrest in the US each year, making it a leading cause of death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0845" y="779385"/>
            <a:ext cx="1872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330,000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A715EE9-6C41-3E41-A792-B89645BAE82A}"/>
              </a:ext>
            </a:extLst>
          </p:cNvPr>
          <p:cNvSpPr txBox="1"/>
          <p:nvPr/>
        </p:nvSpPr>
        <p:spPr>
          <a:xfrm>
            <a:off x="4250724" y="4226010"/>
            <a:ext cx="3620530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Only about 10% survive a cardiac arrest event</a:t>
            </a:r>
          </a:p>
        </p:txBody>
      </p:sp>
    </p:spTree>
    <p:extLst>
      <p:ext uri="{BB962C8B-B14F-4D97-AF65-F5344CB8AC3E}">
        <p14:creationId xmlns:p14="http://schemas.microsoft.com/office/powerpoint/2010/main" val="2996047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B66F6E8-4D4A-4907-940A-774703A2D0FE}"/>
              </a:ext>
              <a:ext uri="{C183D7F6-B498-43B3-948B-1728B52AA6E4}">
                <adec:decorative xmlns="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mv="urn:schemas-microsoft-com:mac:vml" xmlns:mc="http://schemas.openxmlformats.org/markup-compatibility/2006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1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F1F5A56-E82B-4FD5-9025-B72896FFBB6D}"/>
              </a:ext>
              <a:ext uri="{C183D7F6-B498-43B3-948B-1728B52AA6E4}">
                <adec:decorative xmlns="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mv="urn:schemas-microsoft-com:mac:vml" xmlns:mc="http://schemas.openxmlformats.org/markup-compatibility/2006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0671AA0-90B5-D645-AA32-8FBFC5AC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US"/>
              <a:t>Utstein Criteria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1DEF8F2-AE0A-4E98-B4CE-E0B157CEDC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90029"/>
              </p:ext>
            </p:extLst>
          </p:nvPr>
        </p:nvGraphicFramePr>
        <p:xfrm>
          <a:off x="440635" y="534137"/>
          <a:ext cx="7003774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578D109-15AD-4646-B5EE-59EE3C503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079" y="1548429"/>
            <a:ext cx="4537096" cy="22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4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05F244-8E4E-D04A-814E-630AA07077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6C3ECD-158B-9D44-9F5F-E1BF2BE79E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EBE441-8EEE-E74D-AD11-2300E3601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0E771B-036E-9640-8DC4-9946AF9BE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C6B34B-E464-E54B-86C7-15C8A2C26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C045FC-B5AD-F24B-8675-6CE4EE52A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E69C3E5-F9BF-5046-91E6-50B277A98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45810"/>
            <a:ext cx="9144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Rhythm Test…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5983B33-024E-D24A-AA3D-254C3E205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34" r="24142" b="1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7" name="Picture 6" descr="A fabric surface&#10;&#10;Description automatically generated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257C814-4335-364C-B09D-195A22122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4" b="-2"/>
          <a:stretch/>
        </p:blipFill>
        <p:spPr>
          <a:xfrm>
            <a:off x="20" y="-6956"/>
            <a:ext cx="4475120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27" name="Freeform 3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1453C4A9-C0F7-4891-A7CA-C230D2F224D3}"/>
              </a:ext>
              <a:ext uri="{C183D7F6-B498-43B3-948B-1728B52AA6E4}">
                <adec:decorative xmlns="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mv="urn:schemas-microsoft-com:mac:vml" xmlns:mc="http://schemas.openxmlformats.org/markup-compatibility/2006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shoji&#10;&#10;Description automatically generated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B3AA85C-2CC4-7F40-A2DA-9BF3F5416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9" r="-2" b="3353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12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620963" y="614363"/>
          <a:ext cx="6761162" cy="5413380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0"/>
                    </a:ext>
                  </a:extLst>
                </a:gridCol>
                <a:gridCol w="674687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1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3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4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5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6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7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8"/>
                    </a:ext>
                  </a:extLst>
                </a:gridCol>
                <a:gridCol w="67627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9"/>
                    </a:ext>
                  </a:extLst>
                </a:gridCol>
              </a:tblGrid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0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1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2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3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4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5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6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7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8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</a:rPr>
                        <a:t> 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Calibri" pitchFamily="34" charset="0"/>
                        <a:ea typeface="Calibri" pitchFamily="34" charset="0"/>
                      </a:endParaRPr>
                    </a:p>
                  </a:txBody>
                  <a:tcPr marL="75937" marR="759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9"/>
                  </a:ext>
                </a:extLst>
              </a:tr>
            </a:tbl>
          </a:graphicData>
        </a:graphic>
      </p:graphicFrame>
      <p:grpSp>
        <p:nvGrpSpPr>
          <p:cNvPr id="56445" name="Group 17"/>
          <p:cNvGrpSpPr>
            <a:grpSpLocks/>
          </p:cNvGrpSpPr>
          <p:nvPr/>
        </p:nvGrpSpPr>
        <p:grpSpPr bwMode="auto">
          <a:xfrm>
            <a:off x="9385300" y="457201"/>
            <a:ext cx="973138" cy="5338763"/>
            <a:chOff x="238024" y="685800"/>
            <a:chExt cx="973181" cy="5338416"/>
          </a:xfrm>
        </p:grpSpPr>
        <p:sp>
          <p:nvSpPr>
            <p:cNvPr id="56460" name="TextBox 18"/>
            <p:cNvSpPr txBox="1">
              <a:spLocks noChangeArrowheads="1"/>
            </p:cNvSpPr>
            <p:nvPr/>
          </p:nvSpPr>
          <p:spPr bwMode="auto">
            <a:xfrm>
              <a:off x="238024" y="685800"/>
              <a:ext cx="973181" cy="461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100%</a:t>
              </a:r>
            </a:p>
          </p:txBody>
        </p:sp>
        <p:grpSp>
          <p:nvGrpSpPr>
            <p:cNvPr id="56461" name="Group 19"/>
            <p:cNvGrpSpPr>
              <a:grpSpLocks/>
            </p:cNvGrpSpPr>
            <p:nvPr/>
          </p:nvGrpSpPr>
          <p:grpSpPr bwMode="auto">
            <a:xfrm>
              <a:off x="366264" y="1227667"/>
              <a:ext cx="801690" cy="4796549"/>
              <a:chOff x="366264" y="1227667"/>
              <a:chExt cx="801690" cy="4796549"/>
            </a:xfrm>
          </p:grpSpPr>
          <p:sp>
            <p:nvSpPr>
              <p:cNvPr id="56462" name="TextBox 20"/>
              <p:cNvSpPr txBox="1">
                <a:spLocks noChangeArrowheads="1"/>
              </p:cNvSpPr>
              <p:nvPr/>
            </p:nvSpPr>
            <p:spPr bwMode="auto">
              <a:xfrm>
                <a:off x="366264" y="1227667"/>
                <a:ext cx="801689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ea typeface="ＭＳ Ｐゴシック" pitchFamily="34" charset="-128"/>
                  </a:rPr>
                  <a:t>90%</a:t>
                </a:r>
              </a:p>
            </p:txBody>
          </p:sp>
          <p:sp>
            <p:nvSpPr>
              <p:cNvPr id="56463" name="TextBox 21"/>
              <p:cNvSpPr txBox="1">
                <a:spLocks noChangeArrowheads="1"/>
              </p:cNvSpPr>
              <p:nvPr/>
            </p:nvSpPr>
            <p:spPr bwMode="auto">
              <a:xfrm>
                <a:off x="366264" y="1769534"/>
                <a:ext cx="801690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ea typeface="ＭＳ Ｐゴシック" pitchFamily="34" charset="-128"/>
                  </a:rPr>
                  <a:t>80%</a:t>
                </a:r>
              </a:p>
            </p:txBody>
          </p:sp>
          <p:sp>
            <p:nvSpPr>
              <p:cNvPr id="56464" name="TextBox 22"/>
              <p:cNvSpPr txBox="1">
                <a:spLocks noChangeArrowheads="1"/>
              </p:cNvSpPr>
              <p:nvPr/>
            </p:nvSpPr>
            <p:spPr bwMode="auto">
              <a:xfrm>
                <a:off x="366264" y="2311401"/>
                <a:ext cx="801690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ea typeface="ＭＳ Ｐゴシック" pitchFamily="34" charset="-128"/>
                  </a:rPr>
                  <a:t>70%</a:t>
                </a:r>
              </a:p>
            </p:txBody>
          </p:sp>
          <p:sp>
            <p:nvSpPr>
              <p:cNvPr id="56465" name="TextBox 23"/>
              <p:cNvSpPr txBox="1">
                <a:spLocks noChangeArrowheads="1"/>
              </p:cNvSpPr>
              <p:nvPr/>
            </p:nvSpPr>
            <p:spPr bwMode="auto">
              <a:xfrm>
                <a:off x="366264" y="2853268"/>
                <a:ext cx="801690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ea typeface="ＭＳ Ｐゴシック" pitchFamily="34" charset="-128"/>
                  </a:rPr>
                  <a:t>60%</a:t>
                </a:r>
              </a:p>
            </p:txBody>
          </p:sp>
          <p:sp>
            <p:nvSpPr>
              <p:cNvPr id="56466" name="TextBox 24"/>
              <p:cNvSpPr txBox="1">
                <a:spLocks noChangeArrowheads="1"/>
              </p:cNvSpPr>
              <p:nvPr/>
            </p:nvSpPr>
            <p:spPr bwMode="auto">
              <a:xfrm>
                <a:off x="366264" y="3395135"/>
                <a:ext cx="801690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ea typeface="ＭＳ Ｐゴシック" pitchFamily="34" charset="-128"/>
                  </a:rPr>
                  <a:t>50%</a:t>
                </a:r>
              </a:p>
            </p:txBody>
          </p:sp>
          <p:sp>
            <p:nvSpPr>
              <p:cNvPr id="56467" name="TextBox 25"/>
              <p:cNvSpPr txBox="1">
                <a:spLocks noChangeArrowheads="1"/>
              </p:cNvSpPr>
              <p:nvPr/>
            </p:nvSpPr>
            <p:spPr bwMode="auto">
              <a:xfrm>
                <a:off x="366264" y="3937002"/>
                <a:ext cx="801690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ea typeface="ＭＳ Ｐゴシック" pitchFamily="34" charset="-128"/>
                  </a:rPr>
                  <a:t>40%</a:t>
                </a:r>
              </a:p>
            </p:txBody>
          </p:sp>
          <p:sp>
            <p:nvSpPr>
              <p:cNvPr id="56468" name="TextBox 26"/>
              <p:cNvSpPr txBox="1">
                <a:spLocks noChangeArrowheads="1"/>
              </p:cNvSpPr>
              <p:nvPr/>
            </p:nvSpPr>
            <p:spPr bwMode="auto">
              <a:xfrm>
                <a:off x="366264" y="4478869"/>
                <a:ext cx="801690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ea typeface="ＭＳ Ｐゴシック" pitchFamily="34" charset="-128"/>
                  </a:rPr>
                  <a:t>30%</a:t>
                </a:r>
              </a:p>
            </p:txBody>
          </p:sp>
          <p:sp>
            <p:nvSpPr>
              <p:cNvPr id="56469" name="TextBox 27"/>
              <p:cNvSpPr txBox="1">
                <a:spLocks noChangeArrowheads="1"/>
              </p:cNvSpPr>
              <p:nvPr/>
            </p:nvSpPr>
            <p:spPr bwMode="auto">
              <a:xfrm>
                <a:off x="366264" y="5020736"/>
                <a:ext cx="801690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 dirty="0">
                    <a:ea typeface="ＭＳ Ｐゴシック" pitchFamily="34" charset="-128"/>
                  </a:rPr>
                  <a:t>20%</a:t>
                </a:r>
              </a:p>
            </p:txBody>
          </p:sp>
          <p:sp>
            <p:nvSpPr>
              <p:cNvPr id="56470" name="TextBox 28"/>
              <p:cNvSpPr txBox="1">
                <a:spLocks noChangeArrowheads="1"/>
              </p:cNvSpPr>
              <p:nvPr/>
            </p:nvSpPr>
            <p:spPr bwMode="auto">
              <a:xfrm>
                <a:off x="366264" y="5562600"/>
                <a:ext cx="801690" cy="461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400">
                    <a:ea typeface="ＭＳ Ｐゴシック" pitchFamily="34" charset="-128"/>
                  </a:rPr>
                  <a:t>10%</a:t>
                </a:r>
              </a:p>
            </p:txBody>
          </p:sp>
        </p:grpSp>
      </p:grpSp>
      <p:grpSp>
        <p:nvGrpSpPr>
          <p:cNvPr id="56446" name="Group 39"/>
          <p:cNvGrpSpPr>
            <a:grpSpLocks/>
          </p:cNvGrpSpPr>
          <p:nvPr/>
        </p:nvGrpSpPr>
        <p:grpSpPr bwMode="auto">
          <a:xfrm>
            <a:off x="3105151" y="5978526"/>
            <a:ext cx="6505575" cy="479425"/>
            <a:chOff x="1276350" y="6013904"/>
            <a:chExt cx="5891578" cy="479229"/>
          </a:xfrm>
        </p:grpSpPr>
        <p:sp>
          <p:nvSpPr>
            <p:cNvPr id="56450" name="TextBox 29"/>
            <p:cNvSpPr txBox="1">
              <a:spLocks noChangeArrowheads="1"/>
            </p:cNvSpPr>
            <p:nvPr/>
          </p:nvSpPr>
          <p:spPr bwMode="auto">
            <a:xfrm>
              <a:off x="1276350" y="6021943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1</a:t>
              </a:r>
            </a:p>
          </p:txBody>
        </p:sp>
        <p:sp>
          <p:nvSpPr>
            <p:cNvPr id="56451" name="TextBox 30"/>
            <p:cNvSpPr txBox="1">
              <a:spLocks noChangeArrowheads="1"/>
            </p:cNvSpPr>
            <p:nvPr/>
          </p:nvSpPr>
          <p:spPr bwMode="auto">
            <a:xfrm>
              <a:off x="1846950" y="6021943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2</a:t>
              </a:r>
            </a:p>
          </p:txBody>
        </p:sp>
        <p:sp>
          <p:nvSpPr>
            <p:cNvPr id="56452" name="TextBox 31"/>
            <p:cNvSpPr txBox="1">
              <a:spLocks noChangeArrowheads="1"/>
            </p:cNvSpPr>
            <p:nvPr/>
          </p:nvSpPr>
          <p:spPr bwMode="auto">
            <a:xfrm>
              <a:off x="2449350" y="6021943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3</a:t>
              </a:r>
            </a:p>
          </p:txBody>
        </p:sp>
        <p:sp>
          <p:nvSpPr>
            <p:cNvPr id="56453" name="TextBox 32"/>
            <p:cNvSpPr txBox="1">
              <a:spLocks noChangeArrowheads="1"/>
            </p:cNvSpPr>
            <p:nvPr/>
          </p:nvSpPr>
          <p:spPr bwMode="auto">
            <a:xfrm>
              <a:off x="3070350" y="6031468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4</a:t>
              </a:r>
            </a:p>
          </p:txBody>
        </p:sp>
        <p:sp>
          <p:nvSpPr>
            <p:cNvPr id="56454" name="TextBox 33"/>
            <p:cNvSpPr txBox="1">
              <a:spLocks noChangeArrowheads="1"/>
            </p:cNvSpPr>
            <p:nvPr/>
          </p:nvSpPr>
          <p:spPr bwMode="auto">
            <a:xfrm>
              <a:off x="3760350" y="6021943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5</a:t>
              </a:r>
            </a:p>
          </p:txBody>
        </p:sp>
        <p:sp>
          <p:nvSpPr>
            <p:cNvPr id="56455" name="TextBox 34"/>
            <p:cNvSpPr txBox="1">
              <a:spLocks noChangeArrowheads="1"/>
            </p:cNvSpPr>
            <p:nvPr/>
          </p:nvSpPr>
          <p:spPr bwMode="auto">
            <a:xfrm>
              <a:off x="4330950" y="6021943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6</a:t>
              </a:r>
            </a:p>
          </p:txBody>
        </p:sp>
        <p:sp>
          <p:nvSpPr>
            <p:cNvPr id="56456" name="TextBox 35"/>
            <p:cNvSpPr txBox="1">
              <a:spLocks noChangeArrowheads="1"/>
            </p:cNvSpPr>
            <p:nvPr/>
          </p:nvSpPr>
          <p:spPr bwMode="auto">
            <a:xfrm>
              <a:off x="4950600" y="6021943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7</a:t>
              </a:r>
            </a:p>
          </p:txBody>
        </p:sp>
        <p:sp>
          <p:nvSpPr>
            <p:cNvPr id="56457" name="TextBox 36"/>
            <p:cNvSpPr txBox="1">
              <a:spLocks noChangeArrowheads="1"/>
            </p:cNvSpPr>
            <p:nvPr/>
          </p:nvSpPr>
          <p:spPr bwMode="auto">
            <a:xfrm>
              <a:off x="5562564" y="6013904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8</a:t>
              </a:r>
            </a:p>
          </p:txBody>
        </p:sp>
        <p:sp>
          <p:nvSpPr>
            <p:cNvPr id="56458" name="TextBox 37"/>
            <p:cNvSpPr txBox="1">
              <a:spLocks noChangeArrowheads="1"/>
            </p:cNvSpPr>
            <p:nvPr/>
          </p:nvSpPr>
          <p:spPr bwMode="auto">
            <a:xfrm>
              <a:off x="6141056" y="6031468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9</a:t>
              </a:r>
            </a:p>
          </p:txBody>
        </p:sp>
        <p:sp>
          <p:nvSpPr>
            <p:cNvPr id="56459" name="TextBox 38"/>
            <p:cNvSpPr txBox="1">
              <a:spLocks noChangeArrowheads="1"/>
            </p:cNvSpPr>
            <p:nvPr/>
          </p:nvSpPr>
          <p:spPr bwMode="auto">
            <a:xfrm>
              <a:off x="6634528" y="6021943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>
                  <a:ea typeface="ＭＳ Ｐゴシック" pitchFamily="34" charset="-128"/>
                </a:rPr>
                <a:t>10</a:t>
              </a:r>
            </a:p>
          </p:txBody>
        </p:sp>
      </p:grpSp>
      <p:sp>
        <p:nvSpPr>
          <p:cNvPr id="56447" name="TextBox 49"/>
          <p:cNvSpPr txBox="1">
            <a:spLocks noChangeArrowheads="1"/>
          </p:cNvSpPr>
          <p:nvPr/>
        </p:nvSpPr>
        <p:spPr bwMode="auto">
          <a:xfrm>
            <a:off x="5638800" y="6365875"/>
            <a:ext cx="9712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ea typeface="ＭＳ Ｐゴシック" pitchFamily="34" charset="-128"/>
              </a:rPr>
              <a:t>Time</a:t>
            </a:r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>
            <a:off x="2628901" y="627063"/>
            <a:ext cx="2065989" cy="16866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56"/>
          <p:cNvCxnSpPr>
            <a:cxnSpLocks noChangeShapeType="1"/>
            <a:endCxn id="56459" idx="0"/>
          </p:cNvCxnSpPr>
          <p:nvPr/>
        </p:nvCxnSpPr>
        <p:spPr bwMode="auto">
          <a:xfrm>
            <a:off x="4989385" y="2544553"/>
            <a:ext cx="4326847" cy="3442015"/>
          </a:xfrm>
          <a:prstGeom prst="straightConnector1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 rot="16200000">
            <a:off x="1168689" y="2563246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Survival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7067078" y="3808133"/>
            <a:ext cx="2318223" cy="1441730"/>
          </a:xfrm>
          <a:prstGeom prst="straightConnector1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5"/>
          <p:cNvCxnSpPr>
            <a:endCxn id="56459" idx="0"/>
          </p:cNvCxnSpPr>
          <p:nvPr/>
        </p:nvCxnSpPr>
        <p:spPr>
          <a:xfrm>
            <a:off x="9315451" y="5257801"/>
            <a:ext cx="781" cy="72876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55916" y="1725134"/>
            <a:ext cx="23721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Bystander CPR</a:t>
            </a: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6960234" y="3708613"/>
            <a:ext cx="239377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6936007" y="2751213"/>
            <a:ext cx="24861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High Performance</a:t>
            </a:r>
          </a:p>
          <a:p>
            <a:r>
              <a:rPr lang="en-US" sz="2400" dirty="0"/>
              <a:t>Professional CPR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4694890" y="2313729"/>
            <a:ext cx="2265345" cy="13948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/>
          <p:nvPr/>
        </p:nvCxnSpPr>
        <p:spPr>
          <a:xfrm flipH="1">
            <a:off x="9315451" y="3874927"/>
            <a:ext cx="781" cy="11483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81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0DA54F4-B9BF-7A47-B538-9DE471C6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Rate of Dispatcher Assisted CPR in Chelan &amp; Douglas Counties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E32ADC8-C219-1943-AAE3-FC0FD26F25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1527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38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 animBg="0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B60B3C61-3EA0-5A46-82DD-CF1EBE88B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4437657"/>
              </p:ext>
            </p:extLst>
          </p:nvPr>
        </p:nvGraphicFramePr>
        <p:xfrm>
          <a:off x="5847008" y="990601"/>
          <a:ext cx="5280338" cy="4591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AAF2677-508B-2143-8469-79BCA256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008" y="990601"/>
            <a:ext cx="3563358" cy="29443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A25526A-1B29-BF4F-A96B-A4A39059A8B1}"/>
              </a:ext>
            </a:extLst>
          </p:cNvPr>
          <p:cNvSpPr/>
          <p:nvPr/>
        </p:nvSpPr>
        <p:spPr>
          <a:xfrm>
            <a:off x="1451020" y="4116049"/>
            <a:ext cx="38937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Cardiac Arrest Metrics</a:t>
            </a:r>
          </a:p>
          <a:p>
            <a:pPr lvl="1"/>
            <a:r>
              <a:rPr lang="en-US" sz="1400" dirty="0"/>
              <a:t>Percent recognition of arrest</a:t>
            </a:r>
          </a:p>
          <a:p>
            <a:pPr lvl="1"/>
            <a:r>
              <a:rPr lang="en-US" sz="1400" dirty="0"/>
              <a:t>Percent compressions initiated</a:t>
            </a:r>
          </a:p>
          <a:p>
            <a:pPr lvl="1"/>
            <a:r>
              <a:rPr lang="en-US" sz="1400" dirty="0"/>
              <a:t>Time to dispatch</a:t>
            </a:r>
          </a:p>
          <a:p>
            <a:pPr lvl="1"/>
            <a:r>
              <a:rPr lang="en-US" sz="1400" dirty="0"/>
              <a:t>Time to recognition of cardiac arrest</a:t>
            </a:r>
          </a:p>
          <a:p>
            <a:pPr lvl="1"/>
            <a:r>
              <a:rPr lang="en-US" sz="1400" dirty="0"/>
              <a:t>Time to CPR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31C3DC0-DCEF-684D-9E9F-59AB27DAC291}"/>
              </a:ext>
            </a:extLst>
          </p:cNvPr>
          <p:cNvSpPr txBox="1"/>
          <p:nvPr/>
        </p:nvSpPr>
        <p:spPr>
          <a:xfrm>
            <a:off x="1723437" y="128789"/>
            <a:ext cx="2714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Telephone CPR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3C344DA-5324-7B47-ABA2-142D06F33C64}"/>
              </a:ext>
            </a:extLst>
          </p:cNvPr>
          <p:cNvSpPr txBox="1"/>
          <p:nvPr/>
        </p:nvSpPr>
        <p:spPr>
          <a:xfrm rot="16200000">
            <a:off x="4549762" y="2637712"/>
            <a:ext cx="222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 Meeting Goal</a:t>
            </a:r>
          </a:p>
        </p:txBody>
      </p:sp>
    </p:spTree>
    <p:extLst>
      <p:ext uri="{BB962C8B-B14F-4D97-AF65-F5344CB8AC3E}">
        <p14:creationId xmlns:p14="http://schemas.microsoft.com/office/powerpoint/2010/main" val="711863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2E1A831-3730-C74A-A24C-ED79F73F3A7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Telephone CPR Metrics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88DE6AF-4A52-394B-AC5D-8AF59D4D79D5}"/>
              </a:ext>
            </a:extLst>
          </p:cNvPr>
          <p:cNvGraphicFramePr/>
          <p:nvPr>
            <p:extLst/>
          </p:nvPr>
        </p:nvGraphicFramePr>
        <p:xfrm>
          <a:off x="1502800" y="1081825"/>
          <a:ext cx="8657200" cy="4850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D3E7893-7025-334E-953B-9B2BC8CEC955}"/>
              </a:ext>
            </a:extLst>
          </p:cNvPr>
          <p:cNvSpPr txBox="1"/>
          <p:nvPr/>
        </p:nvSpPr>
        <p:spPr>
          <a:xfrm>
            <a:off x="1745916" y="5931893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Times represent the median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AE17C3D-B4AC-3D4B-800E-94AE761541BA}"/>
              </a:ext>
            </a:extLst>
          </p:cNvPr>
          <p:cNvSpPr txBox="1"/>
          <p:nvPr/>
        </p:nvSpPr>
        <p:spPr>
          <a:xfrm>
            <a:off x="4709476" y="5934527"/>
            <a:ext cx="2625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** Time from address verification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BB09554-13D8-B647-9D6A-4B043F20EA9A}"/>
              </a:ext>
            </a:extLst>
          </p:cNvPr>
          <p:cNvSpPr txBox="1"/>
          <p:nvPr/>
        </p:nvSpPr>
        <p:spPr>
          <a:xfrm rot="16200000">
            <a:off x="672870" y="3149645"/>
            <a:ext cx="1259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Seconds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xmlns="" xmlns:mv="urn:schemas-microsoft-com:mac:vml" id="{12F23890-9F2E-7B4B-912A-0BADBAD318AB}"/>
                  </a:ext>
                </a:extLst>
              </p14:cNvPr>
              <p14:cNvContentPartPr/>
              <p14:nvPr/>
            </p14:nvContentPartPr>
            <p14:xfrm>
              <a:off x="898869" y="-318331"/>
              <a:ext cx="360" cy="360"/>
            </p14:xfrm>
          </p:contentPart>
        </mc:Choice>
        <mc:Fallback xmlns:mv="urn:schemas-microsoft-com:mac:vml"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2F23890-9F2E-7B4B-912A-0BADBAD318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0229" y="-326971"/>
                <a:ext cx="1800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91A2E14-3B9A-9E40-B640-1AC1C414D442}"/>
              </a:ext>
            </a:extLst>
          </p:cNvPr>
          <p:cNvCxnSpPr/>
          <p:nvPr/>
        </p:nvCxnSpPr>
        <p:spPr>
          <a:xfrm>
            <a:off x="6529589" y="3606085"/>
            <a:ext cx="115909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025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El" animBg="0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8BBF8-8926-446B-9090-351E53F5414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3-year Aggregate </a:t>
            </a:r>
            <a:r>
              <a:rPr lang="en-US" dirty="0" err="1"/>
              <a:t>Utstein</a:t>
            </a:r>
            <a:r>
              <a:rPr lang="en-US" dirty="0"/>
              <a:t> Survival</a:t>
            </a: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3048000" y="16764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33600" y="1204526"/>
            <a:ext cx="275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Chelan &amp; Douglas Counties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7151" y="2611946"/>
            <a:ext cx="58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5659" y="283690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2098" y="261194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42%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0382" y="2473446"/>
            <a:ext cx="73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47%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2513" y="320623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30%*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6538" y="5105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6172200"/>
            <a:ext cx="295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sz="1400" dirty="0"/>
              <a:t>2010 data from retrospective 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FFF1B7D-1536-AD4E-ADB7-A11869C36697}"/>
              </a:ext>
            </a:extLst>
          </p:cNvPr>
          <p:cNvSpPr txBox="1"/>
          <p:nvPr/>
        </p:nvSpPr>
        <p:spPr>
          <a:xfrm>
            <a:off x="8318693" y="210411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53%</a:t>
            </a:r>
          </a:p>
        </p:txBody>
      </p:sp>
    </p:spTree>
    <p:extLst>
      <p:ext uri="{BB962C8B-B14F-4D97-AF65-F5344CB8AC3E}">
        <p14:creationId xmlns:p14="http://schemas.microsoft.com/office/powerpoint/2010/main" val="230437491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287</Words>
  <Application>Microsoft Office PowerPoint</Application>
  <PresentationFormat>Widescreen</PresentationFormat>
  <Paragraphs>190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ＭＳ Ｐゴシック</vt:lpstr>
      <vt:lpstr>Arial</vt:lpstr>
      <vt:lpstr>Calibri</vt:lpstr>
      <vt:lpstr>Calibri Light</vt:lpstr>
      <vt:lpstr>Office Theme</vt:lpstr>
      <vt:lpstr>Improving survival from out of hospital cardiac arrest in Chelan and Douglas Counties</vt:lpstr>
      <vt:lpstr>PowerPoint Presentation</vt:lpstr>
      <vt:lpstr>Utstein Criteria</vt:lpstr>
      <vt:lpstr>Rhythm Test…</vt:lpstr>
      <vt:lpstr>PowerPoint Presentation</vt:lpstr>
      <vt:lpstr>Rate of Dispatcher Assisted CPR in Chelan &amp; Douglas Counties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survival from out of hospital cardiac arrest in Chelan and Douglas Counties</dc:title>
  <dc:creator>Lance Jobe</dc:creator>
  <cp:lastModifiedBy>Kayla Hodges</cp:lastModifiedBy>
  <cp:revision>9</cp:revision>
  <dcterms:created xsi:type="dcterms:W3CDTF">2019-05-29T04:37:02Z</dcterms:created>
  <dcterms:modified xsi:type="dcterms:W3CDTF">2019-05-30T18:05:51Z</dcterms:modified>
</cp:coreProperties>
</file>